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1" r:id="rId16"/>
    <p:sldId id="272" r:id="rId17"/>
    <p:sldId id="273" r:id="rId18"/>
    <p:sldId id="274" r:id="rId19"/>
    <p:sldId id="275" r:id="rId20"/>
    <p:sldId id="276" r:id="rId21"/>
    <p:sldId id="277" r:id="rId22"/>
    <p:sldId id="269" r:id="rId23"/>
    <p:sldId id="278"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3"/>
  </p:normalViewPr>
  <p:slideViewPr>
    <p:cSldViewPr>
      <p:cViewPr varScale="1">
        <p:scale>
          <a:sx n="64" d="100"/>
          <a:sy n="64" d="100"/>
        </p:scale>
        <p:origin x="1566" y="7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a:t>Click to edit Master title style</a:t>
            </a:r>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bwMode="auto">
          <a:xfrm rot="5400000">
            <a:off x="7764621" y="1174097"/>
            <a:ext cx="2286000" cy="381000"/>
          </a:xfrm>
        </p:spPr>
        <p:txBody>
          <a:bodyPr/>
          <a:lstStyle/>
          <a:p>
            <a:fld id="{9D41093F-323F-40BE-80F5-06332CA2CCD5}" type="datetimeFigureOut">
              <a:rPr lang="en-US" smtClean="0"/>
              <a:t>7/16/2024</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0A9A9A91-1914-4287-B25A-53C4D570A959}"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transition>
    <p:wipe di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D41093F-323F-40BE-80F5-06332CA2CCD5}" type="datetimeFigureOut">
              <a:rPr lang="en-US" smtClean="0"/>
              <a:t>7/16/2024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9A9A91-1914-4287-B25A-53C4D570A959}" type="slidenum">
              <a:rPr lang="en-US" smtClean="0"/>
              <a:t>‹#›</a:t>
            </a:fld>
            <a:endParaRPr lang="en-US"/>
          </a:p>
        </p:txBody>
      </p:sp>
    </p:spTree>
  </p:cSld>
  <p:clrMapOvr>
    <a:masterClrMapping/>
  </p:clrMapOvr>
  <p:transition>
    <p:wipe di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D41093F-323F-40BE-80F5-06332CA2CCD5}" type="datetimeFigureOut">
              <a:rPr lang="en-US" smtClean="0"/>
              <a:t>7/16/2024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9A9A91-1914-4287-B25A-53C4D570A959}" type="slidenum">
              <a:rPr lang="en-US" smtClean="0"/>
              <a:t>‹#›</a:t>
            </a:fld>
            <a:endParaRPr lang="en-US"/>
          </a:p>
        </p:txBody>
      </p:sp>
    </p:spTree>
  </p:cSld>
  <p:clrMapOvr>
    <a:masterClrMapping/>
  </p:clrMapOvr>
  <p:transition>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4"/>
          </p:nvPr>
        </p:nvSpPr>
        <p:spPr/>
        <p:txBody>
          <a:bodyPr rtlCol="0"/>
          <a:lstStyle/>
          <a:p>
            <a:fld id="{9D41093F-323F-40BE-80F5-06332CA2CCD5}" type="datetimeFigureOut">
              <a:rPr lang="en-US" smtClean="0"/>
              <a:t>7/16/2024</a:t>
            </a:fld>
            <a:endParaRPr lang="en-US"/>
          </a:p>
        </p:txBody>
      </p:sp>
      <p:sp>
        <p:nvSpPr>
          <p:cNvPr id="9" name="Slide Number Placeholder 8"/>
          <p:cNvSpPr>
            <a:spLocks noGrp="1"/>
          </p:cNvSpPr>
          <p:nvPr>
            <p:ph type="sldNum" sz="quarter" idx="15"/>
          </p:nvPr>
        </p:nvSpPr>
        <p:spPr/>
        <p:txBody>
          <a:bodyPr rtlCol="0"/>
          <a:lstStyle/>
          <a:p>
            <a:fld id="{0A9A9A91-1914-4287-B25A-53C4D570A959}"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transition>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a:t>Click to edit Master title style</a:t>
            </a:r>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9D41093F-323F-40BE-80F5-06332CA2CCD5}" type="datetimeFigureOut">
              <a:rPr lang="en-US" smtClean="0"/>
              <a:t>7/16/2024</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0A9A9A91-1914-4287-B25A-53C4D570A959}"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transition>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9D41093F-323F-40BE-80F5-06332CA2CCD5}" type="datetimeFigureOut">
              <a:rPr lang="en-US" smtClean="0"/>
              <a:t>7/16/2024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9A9A91-1914-4287-B25A-53C4D570A959}"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transition>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a:t>Click to edit Master title style</a:t>
            </a:r>
          </a:p>
        </p:txBody>
      </p:sp>
      <p:sp>
        <p:nvSpPr>
          <p:cNvPr id="7" name="Date Placeholder 6"/>
          <p:cNvSpPr>
            <a:spLocks noGrp="1"/>
          </p:cNvSpPr>
          <p:nvPr>
            <p:ph type="dt" sz="half" idx="10"/>
          </p:nvPr>
        </p:nvSpPr>
        <p:spPr/>
        <p:txBody>
          <a:bodyPr/>
          <a:lstStyle/>
          <a:p>
            <a:fld id="{9D41093F-323F-40BE-80F5-06332CA2CCD5}" type="datetimeFigureOut">
              <a:rPr lang="en-US" smtClean="0"/>
              <a:t>7/16/2024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9A9A91-1914-4287-B25A-53C4D570A959}"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transition>
    <p:wipe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6" name="Date Placeholder 5"/>
          <p:cNvSpPr>
            <a:spLocks noGrp="1"/>
          </p:cNvSpPr>
          <p:nvPr>
            <p:ph type="dt" sz="half" idx="10"/>
          </p:nvPr>
        </p:nvSpPr>
        <p:spPr/>
        <p:txBody>
          <a:bodyPr rtlCol="0"/>
          <a:lstStyle/>
          <a:p>
            <a:fld id="{9D41093F-323F-40BE-80F5-06332CA2CCD5}" type="datetimeFigureOut">
              <a:rPr lang="en-US" smtClean="0"/>
              <a:t>7/16/2024</a:t>
            </a:fld>
            <a:endParaRPr lang="en-US"/>
          </a:p>
        </p:txBody>
      </p:sp>
      <p:sp>
        <p:nvSpPr>
          <p:cNvPr id="7" name="Slide Number Placeholder 6"/>
          <p:cNvSpPr>
            <a:spLocks noGrp="1"/>
          </p:cNvSpPr>
          <p:nvPr>
            <p:ph type="sldNum" sz="quarter" idx="11"/>
          </p:nvPr>
        </p:nvSpPr>
        <p:spPr/>
        <p:txBody>
          <a:bodyPr rtlCol="0"/>
          <a:lstStyle/>
          <a:p>
            <a:fld id="{0A9A9A91-1914-4287-B25A-53C4D570A959}"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transition>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41093F-323F-40BE-80F5-06332CA2CCD5}" type="datetimeFigureOut">
              <a:rPr lang="en-US" smtClean="0"/>
              <a:t>7/16/2024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9A9A91-1914-4287-B25A-53C4D570A959}" type="slidenum">
              <a:rPr lang="en-US" smtClean="0"/>
              <a:t>‹#›</a:t>
            </a:fld>
            <a:endParaRPr lang="en-US"/>
          </a:p>
        </p:txBody>
      </p:sp>
    </p:spTree>
  </p:cSld>
  <p:clrMapOvr>
    <a:masterClrMapping/>
  </p:clrMapOvr>
  <p:transition>
    <p:wipe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a:t>Click to edit Master title style</a:t>
            </a:r>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4"/>
          </p:nvPr>
        </p:nvSpPr>
        <p:spPr/>
        <p:txBody>
          <a:bodyPr rtlCol="0"/>
          <a:lstStyle/>
          <a:p>
            <a:fld id="{9D41093F-323F-40BE-80F5-06332CA2CCD5}" type="datetimeFigureOut">
              <a:rPr lang="en-US" smtClean="0"/>
              <a:t>7/16/2024</a:t>
            </a:fld>
            <a:endParaRPr lang="en-US"/>
          </a:p>
        </p:txBody>
      </p:sp>
      <p:sp>
        <p:nvSpPr>
          <p:cNvPr id="22" name="Slide Number Placeholder 21"/>
          <p:cNvSpPr>
            <a:spLocks noGrp="1"/>
          </p:cNvSpPr>
          <p:nvPr>
            <p:ph type="sldNum" sz="quarter" idx="15"/>
          </p:nvPr>
        </p:nvSpPr>
        <p:spPr/>
        <p:txBody>
          <a:bodyPr rtlCol="0"/>
          <a:lstStyle/>
          <a:p>
            <a:fld id="{0A9A9A91-1914-4287-B25A-53C4D570A959}"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transition>
    <p:wipe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a:t>Click to edit Master title style</a:t>
            </a:r>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9D41093F-323F-40BE-80F5-06332CA2CCD5}" type="datetimeFigureOut">
              <a:rPr lang="en-US" smtClean="0"/>
              <a:t>7/16/2024</a:t>
            </a:fld>
            <a:endParaRPr lang="en-US"/>
          </a:p>
        </p:txBody>
      </p:sp>
      <p:sp>
        <p:nvSpPr>
          <p:cNvPr id="18" name="Slide Number Placeholder 17"/>
          <p:cNvSpPr>
            <a:spLocks noGrp="1"/>
          </p:cNvSpPr>
          <p:nvPr>
            <p:ph type="sldNum" sz="quarter" idx="11"/>
          </p:nvPr>
        </p:nvSpPr>
        <p:spPr/>
        <p:txBody>
          <a:bodyPr rtlCol="0"/>
          <a:lstStyle/>
          <a:p>
            <a:fld id="{0A9A9A91-1914-4287-B25A-53C4D570A959}"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transition>
    <p:wipe di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9D41093F-323F-40BE-80F5-06332CA2CCD5}" type="datetimeFigureOut">
              <a:rPr lang="en-US" smtClean="0"/>
              <a:t>7/16/2024</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0A9A9A91-1914-4287-B25A-53C4D570A95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p:wipe dir="d"/>
  </p:transition>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Library management system</a:t>
            </a:r>
          </a:p>
        </p:txBody>
      </p:sp>
      <p:sp>
        <p:nvSpPr>
          <p:cNvPr id="3" name="Subtitle 2"/>
          <p:cNvSpPr>
            <a:spLocks noGrp="1"/>
          </p:cNvSpPr>
          <p:nvPr>
            <p:ph type="subTitle" idx="1"/>
          </p:nvPr>
        </p:nvSpPr>
        <p:spPr/>
        <p:txBody>
          <a:bodyPr/>
          <a:lstStyle/>
          <a:p>
            <a:r>
              <a:rPr lang="en-US" dirty="0"/>
              <a:t>	Presented By: Venugopal Kodavatikanti</a:t>
            </a:r>
          </a:p>
          <a:p>
            <a:r>
              <a:rPr lang="en-US" dirty="0"/>
              <a:t>	Banner Id: 000795791</a:t>
            </a:r>
          </a:p>
        </p:txBody>
      </p:sp>
    </p:spTree>
  </p:cSld>
  <p:clrMapOvr>
    <a:masterClrMapping/>
  </p:clrMapOvr>
  <p:transition>
    <p:wipe dir="d"/>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Functional requirements</a:t>
            </a:r>
          </a:p>
        </p:txBody>
      </p:sp>
      <p:sp>
        <p:nvSpPr>
          <p:cNvPr id="3" name="Content Placeholder 2"/>
          <p:cNvSpPr>
            <a:spLocks noGrp="1"/>
          </p:cNvSpPr>
          <p:nvPr>
            <p:ph sz="quarter" idx="1"/>
          </p:nvPr>
        </p:nvSpPr>
        <p:spPr/>
        <p:txBody>
          <a:bodyPr/>
          <a:lstStyle/>
          <a:p>
            <a:r>
              <a:rPr lang="en-US" dirty="0"/>
              <a:t>Role based access control</a:t>
            </a:r>
          </a:p>
          <a:p>
            <a:r>
              <a:rPr lang="en-US" dirty="0"/>
              <a:t>Only Authorized user can access the system</a:t>
            </a:r>
          </a:p>
          <a:p>
            <a:r>
              <a:rPr lang="en-US" dirty="0"/>
              <a:t>Books can be added / updated / deleted from the database</a:t>
            </a:r>
          </a:p>
          <a:p>
            <a:r>
              <a:rPr lang="en-US" dirty="0"/>
              <a:t>Current status of each book copy should be maintained</a:t>
            </a:r>
          </a:p>
          <a:p>
            <a:r>
              <a:rPr lang="en-US" dirty="0"/>
              <a:t>Students should be able to borrow/ return books</a:t>
            </a:r>
          </a:p>
          <a:p>
            <a:r>
              <a:rPr lang="en-US" dirty="0"/>
              <a:t>Librarians should be able to approve borrow requests.</a:t>
            </a:r>
          </a:p>
          <a:p>
            <a:r>
              <a:rPr lang="en-US" dirty="0"/>
              <a:t>Fine should be automatically calculated and displayed to the students</a:t>
            </a:r>
          </a:p>
          <a:p>
            <a:endParaRPr lang="en-US" dirty="0"/>
          </a:p>
        </p:txBody>
      </p:sp>
    </p:spTree>
  </p:cSld>
  <p:clrMapOvr>
    <a:masterClrMapping/>
  </p:clrMapOvr>
  <p:transition>
    <p:wipe dir="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Non-functional requirements</a:t>
            </a:r>
          </a:p>
        </p:txBody>
      </p:sp>
      <p:sp>
        <p:nvSpPr>
          <p:cNvPr id="3" name="Content Placeholder 2"/>
          <p:cNvSpPr>
            <a:spLocks noGrp="1"/>
          </p:cNvSpPr>
          <p:nvPr>
            <p:ph sz="quarter" idx="1"/>
          </p:nvPr>
        </p:nvSpPr>
        <p:spPr/>
        <p:txBody>
          <a:bodyPr/>
          <a:lstStyle/>
          <a:p>
            <a:r>
              <a:rPr lang="en-US" dirty="0"/>
              <a:t>System should be always available</a:t>
            </a:r>
          </a:p>
          <a:p>
            <a:r>
              <a:rPr lang="en-US" dirty="0"/>
              <a:t>System should have good user interface</a:t>
            </a:r>
          </a:p>
          <a:p>
            <a:r>
              <a:rPr lang="en-US" dirty="0"/>
              <a:t>System should provide high performance means quick response</a:t>
            </a:r>
          </a:p>
          <a:p>
            <a:r>
              <a:rPr lang="en-US" dirty="0"/>
              <a:t>System should be secure, only authorized users should have access</a:t>
            </a:r>
          </a:p>
          <a:p>
            <a:r>
              <a:rPr lang="en-US" dirty="0"/>
              <a:t>Data should be always latest updated one</a:t>
            </a:r>
          </a:p>
        </p:txBody>
      </p:sp>
    </p:spTree>
  </p:cSld>
  <p:clrMapOvr>
    <a:masterClrMapping/>
  </p:clrMapOvr>
  <p:transition>
    <p:wipe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Technologies used</a:t>
            </a:r>
          </a:p>
        </p:txBody>
      </p:sp>
      <p:sp>
        <p:nvSpPr>
          <p:cNvPr id="3" name="Content Placeholder 2"/>
          <p:cNvSpPr>
            <a:spLocks noGrp="1"/>
          </p:cNvSpPr>
          <p:nvPr>
            <p:ph sz="quarter" idx="1"/>
          </p:nvPr>
        </p:nvSpPr>
        <p:spPr/>
        <p:txBody>
          <a:bodyPr/>
          <a:lstStyle/>
          <a:p>
            <a:r>
              <a:rPr lang="en-US" dirty="0"/>
              <a:t>PHP</a:t>
            </a:r>
          </a:p>
          <a:p>
            <a:r>
              <a:rPr lang="en-US" dirty="0"/>
              <a:t>SQL Database</a:t>
            </a:r>
          </a:p>
          <a:p>
            <a:r>
              <a:rPr lang="en-US" dirty="0"/>
              <a:t>HTML</a:t>
            </a:r>
          </a:p>
          <a:p>
            <a:r>
              <a:rPr lang="en-US" dirty="0"/>
              <a:t>CSS</a:t>
            </a:r>
          </a:p>
          <a:p>
            <a:r>
              <a:rPr lang="en-US" dirty="0"/>
              <a:t>Bootstrap</a:t>
            </a:r>
          </a:p>
          <a:p>
            <a:pPr>
              <a:buNone/>
            </a:pPr>
            <a:endParaRPr lang="en-US" dirty="0"/>
          </a:p>
        </p:txBody>
      </p:sp>
    </p:spTree>
  </p:cSld>
  <p:clrMapOvr>
    <a:masterClrMapping/>
  </p:clrMapOvr>
  <p:transition>
    <p:wipe dir="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implementation</a:t>
            </a:r>
          </a:p>
        </p:txBody>
      </p:sp>
      <p:pic>
        <p:nvPicPr>
          <p:cNvPr id="1026" name="Picture 2"/>
          <p:cNvPicPr>
            <a:picLocks noGrp="1" noChangeAspect="1" noChangeArrowheads="1"/>
          </p:cNvPicPr>
          <p:nvPr>
            <p:ph sz="quarter" idx="1"/>
          </p:nvPr>
        </p:nvPicPr>
        <p:blipFill>
          <a:blip r:embed="rId2" cstate="print"/>
          <a:srcRect/>
          <a:stretch>
            <a:fillRect/>
          </a:stretch>
        </p:blipFill>
        <p:spPr bwMode="auto">
          <a:xfrm>
            <a:off x="457200" y="2045392"/>
            <a:ext cx="7467600" cy="3983240"/>
          </a:xfrm>
          <a:prstGeom prst="rect">
            <a:avLst/>
          </a:prstGeom>
          <a:noFill/>
          <a:ln w="9525">
            <a:noFill/>
            <a:miter lim="800000"/>
            <a:headEnd/>
            <a:tailEnd/>
          </a:ln>
          <a:effectLst/>
        </p:spPr>
      </p:pic>
    </p:spTree>
  </p:cSld>
  <p:clrMapOvr>
    <a:masterClrMapping/>
  </p:clrMapOvr>
  <p:transition>
    <p:wipe dir="d"/>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implementation</a:t>
            </a:r>
          </a:p>
        </p:txBody>
      </p:sp>
      <p:pic>
        <p:nvPicPr>
          <p:cNvPr id="2050" name="Picture 2"/>
          <p:cNvPicPr>
            <a:picLocks noGrp="1" noChangeAspect="1" noChangeArrowheads="1"/>
          </p:cNvPicPr>
          <p:nvPr>
            <p:ph sz="quarter" idx="1"/>
          </p:nvPr>
        </p:nvPicPr>
        <p:blipFill>
          <a:blip r:embed="rId2" cstate="print"/>
          <a:srcRect/>
          <a:stretch>
            <a:fillRect/>
          </a:stretch>
        </p:blipFill>
        <p:spPr bwMode="auto">
          <a:xfrm>
            <a:off x="457200" y="2045523"/>
            <a:ext cx="7467600" cy="3982979"/>
          </a:xfrm>
          <a:prstGeom prst="rect">
            <a:avLst/>
          </a:prstGeom>
          <a:noFill/>
          <a:ln w="9525">
            <a:noFill/>
            <a:miter lim="800000"/>
            <a:headEnd/>
            <a:tailEnd/>
          </a:ln>
          <a:effectLst/>
        </p:spPr>
      </p:pic>
    </p:spTree>
  </p:cSld>
  <p:clrMapOvr>
    <a:masterClrMapping/>
  </p:clrMapOvr>
  <p:transition>
    <p:wipe dir="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implementation – student view</a:t>
            </a:r>
          </a:p>
        </p:txBody>
      </p:sp>
      <p:pic>
        <p:nvPicPr>
          <p:cNvPr id="3074" name="Picture 2"/>
          <p:cNvPicPr>
            <a:picLocks noGrp="1" noChangeAspect="1" noChangeArrowheads="1"/>
          </p:cNvPicPr>
          <p:nvPr>
            <p:ph sz="quarter" idx="1"/>
          </p:nvPr>
        </p:nvPicPr>
        <p:blipFill>
          <a:blip r:embed="rId2" cstate="print"/>
          <a:srcRect/>
          <a:stretch>
            <a:fillRect/>
          </a:stretch>
        </p:blipFill>
        <p:spPr bwMode="auto">
          <a:xfrm>
            <a:off x="457200" y="2057203"/>
            <a:ext cx="7467600" cy="3959619"/>
          </a:xfrm>
          <a:prstGeom prst="rect">
            <a:avLst/>
          </a:prstGeom>
          <a:noFill/>
          <a:ln w="9525">
            <a:noFill/>
            <a:miter lim="800000"/>
            <a:headEnd/>
            <a:tailEnd/>
          </a:ln>
          <a:effectLst/>
        </p:spPr>
      </p:pic>
    </p:spTree>
  </p:cSld>
  <p:clrMapOvr>
    <a:masterClrMapping/>
  </p:clrMapOvr>
  <p:transition>
    <p:wipe di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implementation – student view</a:t>
            </a:r>
          </a:p>
        </p:txBody>
      </p:sp>
      <p:pic>
        <p:nvPicPr>
          <p:cNvPr id="4098" name="Picture 2"/>
          <p:cNvPicPr>
            <a:picLocks noGrp="1" noChangeAspect="1" noChangeArrowheads="1"/>
          </p:cNvPicPr>
          <p:nvPr>
            <p:ph sz="quarter" idx="1"/>
          </p:nvPr>
        </p:nvPicPr>
        <p:blipFill>
          <a:blip r:embed="rId2" cstate="print"/>
          <a:srcRect/>
          <a:stretch>
            <a:fillRect/>
          </a:stretch>
        </p:blipFill>
        <p:spPr bwMode="auto">
          <a:xfrm>
            <a:off x="457200" y="2049416"/>
            <a:ext cx="7467600" cy="3975193"/>
          </a:xfrm>
          <a:prstGeom prst="rect">
            <a:avLst/>
          </a:prstGeom>
          <a:noFill/>
          <a:ln w="9525">
            <a:noFill/>
            <a:miter lim="800000"/>
            <a:headEnd/>
            <a:tailEnd/>
          </a:ln>
          <a:effectLst/>
        </p:spPr>
      </p:pic>
    </p:spTree>
  </p:cSld>
  <p:clrMapOvr>
    <a:masterClrMapping/>
  </p:clrMapOvr>
  <p:transition>
    <p:wipe di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implementation – common view</a:t>
            </a:r>
          </a:p>
        </p:txBody>
      </p:sp>
      <p:pic>
        <p:nvPicPr>
          <p:cNvPr id="5122" name="Picture 2"/>
          <p:cNvPicPr>
            <a:picLocks noGrp="1" noChangeAspect="1" noChangeArrowheads="1"/>
          </p:cNvPicPr>
          <p:nvPr>
            <p:ph sz="quarter" idx="1"/>
          </p:nvPr>
        </p:nvPicPr>
        <p:blipFill>
          <a:blip r:embed="rId2" cstate="print"/>
          <a:srcRect/>
          <a:stretch>
            <a:fillRect/>
          </a:stretch>
        </p:blipFill>
        <p:spPr bwMode="auto">
          <a:xfrm>
            <a:off x="457200" y="2039273"/>
            <a:ext cx="7467600" cy="3995478"/>
          </a:xfrm>
          <a:prstGeom prst="rect">
            <a:avLst/>
          </a:prstGeom>
          <a:noFill/>
          <a:ln w="9525">
            <a:noFill/>
            <a:miter lim="800000"/>
            <a:headEnd/>
            <a:tailEnd/>
          </a:ln>
          <a:effectLst/>
        </p:spPr>
      </p:pic>
    </p:spTree>
  </p:cSld>
  <p:clrMapOvr>
    <a:masterClrMapping/>
  </p:clrMapOvr>
  <p:transition>
    <p:wipe dir="d"/>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implementation – librarian view</a:t>
            </a:r>
          </a:p>
        </p:txBody>
      </p:sp>
      <p:pic>
        <p:nvPicPr>
          <p:cNvPr id="6146" name="Picture 2"/>
          <p:cNvPicPr>
            <a:picLocks noGrp="1" noChangeAspect="1" noChangeArrowheads="1"/>
          </p:cNvPicPr>
          <p:nvPr>
            <p:ph sz="quarter" idx="1"/>
          </p:nvPr>
        </p:nvPicPr>
        <p:blipFill>
          <a:blip r:embed="rId2" cstate="print"/>
          <a:srcRect/>
          <a:stretch>
            <a:fillRect/>
          </a:stretch>
        </p:blipFill>
        <p:spPr bwMode="auto">
          <a:xfrm>
            <a:off x="457200" y="2049416"/>
            <a:ext cx="7467600" cy="3975193"/>
          </a:xfrm>
          <a:prstGeom prst="rect">
            <a:avLst/>
          </a:prstGeom>
          <a:noFill/>
          <a:ln w="9525">
            <a:noFill/>
            <a:miter lim="800000"/>
            <a:headEnd/>
            <a:tailEnd/>
          </a:ln>
          <a:effectLst/>
        </p:spPr>
      </p:pic>
    </p:spTree>
  </p:cSld>
  <p:clrMapOvr>
    <a:masterClrMapping/>
  </p:clrMapOvr>
  <p:transition>
    <p:wipe dir="d"/>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implementation – librarian view</a:t>
            </a:r>
          </a:p>
        </p:txBody>
      </p:sp>
      <p:pic>
        <p:nvPicPr>
          <p:cNvPr id="7170" name="Picture 2"/>
          <p:cNvPicPr>
            <a:picLocks noGrp="1" noChangeAspect="1" noChangeArrowheads="1"/>
          </p:cNvPicPr>
          <p:nvPr>
            <p:ph sz="quarter" idx="1"/>
          </p:nvPr>
        </p:nvPicPr>
        <p:blipFill>
          <a:blip r:embed="rId2" cstate="print"/>
          <a:srcRect/>
          <a:stretch>
            <a:fillRect/>
          </a:stretch>
        </p:blipFill>
        <p:spPr bwMode="auto">
          <a:xfrm>
            <a:off x="977917" y="1600200"/>
            <a:ext cx="6426165" cy="4873625"/>
          </a:xfrm>
          <a:prstGeom prst="rect">
            <a:avLst/>
          </a:prstGeom>
          <a:noFill/>
          <a:ln w="9525">
            <a:noFill/>
            <a:miter lim="800000"/>
            <a:headEnd/>
            <a:tailEnd/>
          </a:ln>
          <a:effectLst/>
        </p:spPr>
      </p:pic>
    </p:spTree>
  </p:cSld>
  <p:clrMapOvr>
    <a:masterClrMapping/>
  </p:clrMapOvr>
  <p:transition>
    <p:wipe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a:t>
            </a:r>
          </a:p>
        </p:txBody>
      </p:sp>
      <p:sp>
        <p:nvSpPr>
          <p:cNvPr id="3" name="Content Placeholder 2"/>
          <p:cNvSpPr>
            <a:spLocks noGrp="1"/>
          </p:cNvSpPr>
          <p:nvPr>
            <p:ph sz="quarter" idx="1"/>
          </p:nvPr>
        </p:nvSpPr>
        <p:spPr/>
        <p:txBody>
          <a:bodyPr>
            <a:normAutofit lnSpcReduction="10000"/>
          </a:bodyPr>
          <a:lstStyle/>
          <a:p>
            <a:r>
              <a:rPr lang="en-US" dirty="0"/>
              <a:t>Introduction</a:t>
            </a:r>
          </a:p>
          <a:p>
            <a:r>
              <a:rPr lang="en-US" dirty="0"/>
              <a:t>Objectives</a:t>
            </a:r>
          </a:p>
          <a:p>
            <a:r>
              <a:rPr lang="en-US" dirty="0"/>
              <a:t>Scope</a:t>
            </a:r>
          </a:p>
          <a:p>
            <a:r>
              <a:rPr lang="en-US" dirty="0"/>
              <a:t>Product Perspective</a:t>
            </a:r>
          </a:p>
          <a:p>
            <a:r>
              <a:rPr lang="en-US" dirty="0"/>
              <a:t>Product Functions</a:t>
            </a:r>
          </a:p>
          <a:p>
            <a:r>
              <a:rPr lang="en-US" dirty="0"/>
              <a:t>Key Stakeholders</a:t>
            </a:r>
          </a:p>
          <a:p>
            <a:r>
              <a:rPr lang="en-US" dirty="0"/>
              <a:t>Constraints</a:t>
            </a:r>
          </a:p>
          <a:p>
            <a:r>
              <a:rPr lang="en-US" dirty="0"/>
              <a:t>Assumptions &amp; Dependencies</a:t>
            </a:r>
          </a:p>
          <a:p>
            <a:r>
              <a:rPr lang="en-US" dirty="0"/>
              <a:t>Requirements – Functional &amp; Non-Functional</a:t>
            </a:r>
          </a:p>
          <a:p>
            <a:r>
              <a:rPr lang="en-US" dirty="0"/>
              <a:t>Implementation</a:t>
            </a:r>
          </a:p>
          <a:p>
            <a:r>
              <a:rPr lang="en-US" dirty="0"/>
              <a:t>Conclusion</a:t>
            </a:r>
          </a:p>
        </p:txBody>
      </p:sp>
    </p:spTree>
  </p:cSld>
  <p:clrMapOvr>
    <a:masterClrMapping/>
  </p:clrMapOvr>
  <p:transition>
    <p:wipe dir="d"/>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implementation – librarian view</a:t>
            </a:r>
          </a:p>
        </p:txBody>
      </p:sp>
      <p:pic>
        <p:nvPicPr>
          <p:cNvPr id="8194" name="Picture 2"/>
          <p:cNvPicPr>
            <a:picLocks noGrp="1" noChangeAspect="1" noChangeArrowheads="1"/>
          </p:cNvPicPr>
          <p:nvPr>
            <p:ph sz="quarter" idx="1"/>
          </p:nvPr>
        </p:nvPicPr>
        <p:blipFill>
          <a:blip r:embed="rId2" cstate="print"/>
          <a:srcRect/>
          <a:stretch>
            <a:fillRect/>
          </a:stretch>
        </p:blipFill>
        <p:spPr bwMode="auto">
          <a:xfrm>
            <a:off x="1924280" y="1600200"/>
            <a:ext cx="4533440" cy="4873625"/>
          </a:xfrm>
          <a:prstGeom prst="rect">
            <a:avLst/>
          </a:prstGeom>
          <a:noFill/>
          <a:ln w="9525">
            <a:noFill/>
            <a:miter lim="800000"/>
            <a:headEnd/>
            <a:tailEnd/>
          </a:ln>
          <a:effectLst/>
        </p:spPr>
      </p:pic>
    </p:spTree>
  </p:cSld>
  <p:clrMapOvr>
    <a:masterClrMapping/>
  </p:clrMapOvr>
  <p:transition>
    <p:wipe dir="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 of implementation</a:t>
            </a:r>
          </a:p>
        </p:txBody>
      </p:sp>
      <p:pic>
        <p:nvPicPr>
          <p:cNvPr id="9218" name="Picture 2"/>
          <p:cNvPicPr>
            <a:picLocks noGrp="1" noChangeAspect="1" noChangeArrowheads="1"/>
          </p:cNvPicPr>
          <p:nvPr>
            <p:ph sz="quarter" idx="1"/>
          </p:nvPr>
        </p:nvPicPr>
        <p:blipFill>
          <a:blip r:embed="rId2" cstate="print"/>
          <a:srcRect/>
          <a:stretch>
            <a:fillRect/>
          </a:stretch>
        </p:blipFill>
        <p:spPr bwMode="auto">
          <a:xfrm>
            <a:off x="457200" y="2339477"/>
            <a:ext cx="7467600" cy="3395071"/>
          </a:xfrm>
          <a:prstGeom prst="rect">
            <a:avLst/>
          </a:prstGeom>
          <a:noFill/>
          <a:ln w="9525">
            <a:noFill/>
            <a:miter lim="800000"/>
            <a:headEnd/>
            <a:tailEnd/>
          </a:ln>
          <a:effectLst/>
        </p:spPr>
      </p:pic>
    </p:spTree>
  </p:cSld>
  <p:clrMapOvr>
    <a:masterClrMapping/>
  </p:clrMapOvr>
  <p:transition>
    <p:wipe dir="d"/>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sz="quarter" idx="1"/>
          </p:nvPr>
        </p:nvSpPr>
        <p:spPr/>
        <p:txBody>
          <a:bodyPr/>
          <a:lstStyle/>
          <a:p>
            <a:pPr algn="just"/>
            <a:r>
              <a:rPr lang="en-US" dirty="0"/>
              <a:t>Library management system is very important for managing the day-to-day task of library. </a:t>
            </a:r>
          </a:p>
          <a:p>
            <a:pPr algn="just"/>
            <a:r>
              <a:rPr lang="en-US" dirty="0"/>
              <a:t>The system is designed effectively by keeping all the functional and non functional requirements and also our keys stakeholders in mind. </a:t>
            </a:r>
          </a:p>
          <a:p>
            <a:pPr algn="just"/>
            <a:r>
              <a:rPr lang="en-US" dirty="0"/>
              <a:t>The main intention was that the system should be easily accessible by the users, which was achieved by designing good web user interface and implementing proper system interaction logic.</a:t>
            </a:r>
          </a:p>
        </p:txBody>
      </p:sp>
    </p:spTree>
  </p:cSld>
  <p:clrMapOvr>
    <a:masterClrMapping/>
  </p:clrMapOvr>
  <p:transition>
    <p:wipe di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827584" y="2492896"/>
            <a:ext cx="7467600" cy="1872208"/>
          </a:xfrm>
        </p:spPr>
        <p:style>
          <a:lnRef idx="2">
            <a:schemeClr val="accent1"/>
          </a:lnRef>
          <a:fillRef idx="1">
            <a:schemeClr val="lt1"/>
          </a:fillRef>
          <a:effectRef idx="0">
            <a:schemeClr val="accent1"/>
          </a:effectRef>
          <a:fontRef idx="minor">
            <a:schemeClr val="dk1"/>
          </a:fontRef>
        </p:style>
        <p:txBody>
          <a:bodyPr>
            <a:normAutofit/>
          </a:bodyPr>
          <a:lstStyle/>
          <a:p>
            <a:pPr algn="ctr">
              <a:buNone/>
            </a:pPr>
            <a:endParaRPr lang="en-US" sz="4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a:p>
            <a:pPr algn="ctr">
              <a:buNone/>
            </a:pPr>
            <a:r>
              <a:rPr lang="en-US" sz="40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Thank you</a:t>
            </a:r>
          </a:p>
        </p:txBody>
      </p:sp>
    </p:spTree>
  </p:cSld>
  <p:clrMapOvr>
    <a:masterClrMapping/>
  </p:clrMapOvr>
  <p:transition>
    <p:wipe di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sz="quarter" idx="1"/>
          </p:nvPr>
        </p:nvSpPr>
        <p:spPr/>
        <p:txBody>
          <a:bodyPr>
            <a:normAutofit lnSpcReduction="10000"/>
          </a:bodyPr>
          <a:lstStyle/>
          <a:p>
            <a:pPr algn="just"/>
            <a:r>
              <a:rPr lang="en-US" dirty="0"/>
              <a:t>Library management system plays a very important role to maintain the library like managing the book inventory, making all the available books visible to the students, allowing the student to borrow the book and ensure that they return the book on time. </a:t>
            </a:r>
          </a:p>
          <a:p>
            <a:pPr algn="just"/>
            <a:r>
              <a:rPr lang="en-US" dirty="0"/>
              <a:t>In case of any delay in returning the book, system should also apply some fine amount on the student. System should allow the librarian to add new book in the inventory and also manage its status.</a:t>
            </a:r>
          </a:p>
          <a:p>
            <a:pPr algn="just"/>
            <a:r>
              <a:rPr lang="en-US" dirty="0"/>
              <a:t>We have used Web technologies like PHP, SQL, HTML, CSS, etc to design and implement this library management system.</a:t>
            </a:r>
          </a:p>
        </p:txBody>
      </p:sp>
    </p:spTree>
  </p:cSld>
  <p:clrMapOvr>
    <a:masterClrMapping/>
  </p:clrMapOvr>
  <p:transition>
    <p:wipe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sz="quarter" idx="1"/>
          </p:nvPr>
        </p:nvSpPr>
        <p:spPr/>
        <p:txBody>
          <a:bodyPr/>
          <a:lstStyle/>
          <a:p>
            <a:r>
              <a:rPr lang="en-US" dirty="0"/>
              <a:t>The main objective of this library management system project is to ensure that assets of library are managed effectively and efficiently.</a:t>
            </a:r>
          </a:p>
          <a:p>
            <a:r>
              <a:rPr lang="en-US" dirty="0"/>
              <a:t>System should effectively manage all the books present in the library like the current status of the book whether it is borrowed or in damaged condition.</a:t>
            </a:r>
          </a:p>
          <a:p>
            <a:r>
              <a:rPr lang="en-US" dirty="0"/>
              <a:t>System should also charge applicable fines on the student if they fail to return the book on time.</a:t>
            </a:r>
          </a:p>
          <a:p>
            <a:endParaRPr lang="en-US" dirty="0"/>
          </a:p>
        </p:txBody>
      </p:sp>
    </p:spTree>
  </p:cSld>
  <p:clrMapOvr>
    <a:masterClrMapping/>
  </p:clrMapOvr>
  <p:transition>
    <p:wipe di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a:t>
            </a:r>
          </a:p>
        </p:txBody>
      </p:sp>
      <p:sp>
        <p:nvSpPr>
          <p:cNvPr id="3" name="Content Placeholder 2"/>
          <p:cNvSpPr>
            <a:spLocks noGrp="1"/>
          </p:cNvSpPr>
          <p:nvPr>
            <p:ph sz="quarter" idx="1"/>
          </p:nvPr>
        </p:nvSpPr>
        <p:spPr/>
        <p:txBody>
          <a:bodyPr/>
          <a:lstStyle/>
          <a:p>
            <a:r>
              <a:rPr lang="en-US" dirty="0"/>
              <a:t>User Management</a:t>
            </a:r>
          </a:p>
          <a:p>
            <a:r>
              <a:rPr lang="en-US" dirty="0"/>
              <a:t>Book Management</a:t>
            </a:r>
          </a:p>
          <a:p>
            <a:r>
              <a:rPr lang="en-US" dirty="0"/>
              <a:t>Borrow Book</a:t>
            </a:r>
          </a:p>
          <a:p>
            <a:r>
              <a:rPr lang="en-US" dirty="0"/>
              <a:t>Return Book</a:t>
            </a:r>
          </a:p>
          <a:p>
            <a:r>
              <a:rPr lang="en-US" dirty="0"/>
              <a:t>Fine Management</a:t>
            </a:r>
          </a:p>
          <a:p>
            <a:r>
              <a:rPr lang="en-US" dirty="0"/>
              <a:t>Book copy status Management</a:t>
            </a:r>
          </a:p>
          <a:p>
            <a:endParaRPr lang="en-US" dirty="0"/>
          </a:p>
        </p:txBody>
      </p:sp>
    </p:spTree>
  </p:cSld>
  <p:clrMapOvr>
    <a:masterClrMapping/>
  </p:clrMapOvr>
  <p:transition>
    <p:wipe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functions</a:t>
            </a:r>
          </a:p>
        </p:txBody>
      </p:sp>
      <p:sp>
        <p:nvSpPr>
          <p:cNvPr id="3" name="Content Placeholder 2"/>
          <p:cNvSpPr>
            <a:spLocks noGrp="1"/>
          </p:cNvSpPr>
          <p:nvPr>
            <p:ph sz="quarter" idx="1"/>
          </p:nvPr>
        </p:nvSpPr>
        <p:spPr/>
        <p:txBody>
          <a:bodyPr/>
          <a:lstStyle/>
          <a:p>
            <a:r>
              <a:rPr lang="en-US" dirty="0"/>
              <a:t>User Registration &amp; Login</a:t>
            </a:r>
          </a:p>
          <a:p>
            <a:r>
              <a:rPr lang="en-US" dirty="0"/>
              <a:t>Add books in the inventory</a:t>
            </a:r>
          </a:p>
          <a:p>
            <a:r>
              <a:rPr lang="en-US" dirty="0"/>
              <a:t>Update / Delete book</a:t>
            </a:r>
          </a:p>
          <a:p>
            <a:r>
              <a:rPr lang="en-US" dirty="0"/>
              <a:t>Update book copy status </a:t>
            </a:r>
          </a:p>
          <a:p>
            <a:pPr lvl="1"/>
            <a:r>
              <a:rPr lang="en-US" dirty="0"/>
              <a:t>Available / Borrowed / Damaged</a:t>
            </a:r>
          </a:p>
          <a:p>
            <a:r>
              <a:rPr lang="en-US" dirty="0"/>
              <a:t>Raise request to borrow book</a:t>
            </a:r>
          </a:p>
          <a:p>
            <a:r>
              <a:rPr lang="en-US" dirty="0"/>
              <a:t>Approve borrow requests from Students</a:t>
            </a:r>
          </a:p>
          <a:p>
            <a:r>
              <a:rPr lang="en-US" dirty="0"/>
              <a:t>Calculate and display fines</a:t>
            </a:r>
          </a:p>
          <a:p>
            <a:r>
              <a:rPr lang="en-US" dirty="0"/>
              <a:t>Pay fine &amp; Return borrowed book</a:t>
            </a:r>
          </a:p>
          <a:p>
            <a:endParaRPr lang="en-US" dirty="0"/>
          </a:p>
          <a:p>
            <a:endParaRPr lang="en-US" dirty="0"/>
          </a:p>
          <a:p>
            <a:endParaRPr lang="en-US" dirty="0"/>
          </a:p>
        </p:txBody>
      </p:sp>
    </p:spTree>
  </p:cSld>
  <p:clrMapOvr>
    <a:masterClrMapping/>
  </p:clrMapOvr>
  <p:transition>
    <p:wipe di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stake holders</a:t>
            </a:r>
          </a:p>
        </p:txBody>
      </p:sp>
      <p:sp>
        <p:nvSpPr>
          <p:cNvPr id="3" name="Content Placeholder 2"/>
          <p:cNvSpPr>
            <a:spLocks noGrp="1"/>
          </p:cNvSpPr>
          <p:nvPr>
            <p:ph sz="quarter" idx="1"/>
          </p:nvPr>
        </p:nvSpPr>
        <p:spPr/>
        <p:txBody>
          <a:bodyPr/>
          <a:lstStyle/>
          <a:p>
            <a:r>
              <a:rPr lang="en-US" dirty="0"/>
              <a:t>Internal Stakeholders</a:t>
            </a:r>
          </a:p>
          <a:p>
            <a:pPr lvl="1"/>
            <a:r>
              <a:rPr lang="en-US" dirty="0"/>
              <a:t>Students</a:t>
            </a:r>
          </a:p>
          <a:p>
            <a:pPr lvl="1"/>
            <a:r>
              <a:rPr lang="en-US" dirty="0"/>
              <a:t>Librarians</a:t>
            </a:r>
          </a:p>
          <a:p>
            <a:pPr lvl="1"/>
            <a:r>
              <a:rPr lang="en-US" dirty="0"/>
              <a:t>Teachers</a:t>
            </a:r>
          </a:p>
          <a:p>
            <a:pPr lvl="1"/>
            <a:r>
              <a:rPr lang="en-US" dirty="0"/>
              <a:t>Alumni</a:t>
            </a:r>
          </a:p>
          <a:p>
            <a:pPr lvl="1"/>
            <a:r>
              <a:rPr lang="en-US" dirty="0" err="1"/>
              <a:t>Administartors</a:t>
            </a:r>
            <a:endParaRPr lang="en-US" dirty="0"/>
          </a:p>
          <a:p>
            <a:r>
              <a:rPr lang="en-US" dirty="0"/>
              <a:t>External Stakeholders</a:t>
            </a:r>
          </a:p>
          <a:p>
            <a:pPr lvl="1"/>
            <a:r>
              <a:rPr lang="en-US" dirty="0"/>
              <a:t>Book vendors</a:t>
            </a:r>
          </a:p>
          <a:p>
            <a:pPr lvl="1"/>
            <a:r>
              <a:rPr lang="en-US" dirty="0"/>
              <a:t>Researchers</a:t>
            </a:r>
          </a:p>
        </p:txBody>
      </p:sp>
    </p:spTree>
  </p:cSld>
  <p:clrMapOvr>
    <a:masterClrMapping/>
  </p:clrMapOvr>
  <p:transition>
    <p:wipe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constriants</a:t>
            </a:r>
            <a:endParaRPr lang="en-US" dirty="0"/>
          </a:p>
        </p:txBody>
      </p:sp>
      <p:sp>
        <p:nvSpPr>
          <p:cNvPr id="3" name="Content Placeholder 2"/>
          <p:cNvSpPr>
            <a:spLocks noGrp="1"/>
          </p:cNvSpPr>
          <p:nvPr>
            <p:ph sz="quarter" idx="1"/>
          </p:nvPr>
        </p:nvSpPr>
        <p:spPr/>
        <p:txBody>
          <a:bodyPr/>
          <a:lstStyle/>
          <a:p>
            <a:r>
              <a:rPr lang="en-US" dirty="0"/>
              <a:t>System login only available for Students and Librarians</a:t>
            </a:r>
          </a:p>
          <a:p>
            <a:r>
              <a:rPr lang="en-US" dirty="0"/>
              <a:t>Integrate Payments for fine collection</a:t>
            </a:r>
          </a:p>
          <a:p>
            <a:r>
              <a:rPr lang="en-US" dirty="0"/>
              <a:t>Integrate Email notification for sending important communication</a:t>
            </a:r>
          </a:p>
          <a:p>
            <a:r>
              <a:rPr lang="en-US" dirty="0"/>
              <a:t>Add option to filter books based on genres</a:t>
            </a:r>
          </a:p>
          <a:p>
            <a:r>
              <a:rPr lang="en-US" dirty="0"/>
              <a:t>Allow access to book vendors for adding books in the inventory</a:t>
            </a:r>
          </a:p>
          <a:p>
            <a:r>
              <a:rPr lang="en-US" dirty="0"/>
              <a:t>Generate reports</a:t>
            </a:r>
          </a:p>
        </p:txBody>
      </p:sp>
    </p:spTree>
  </p:cSld>
  <p:clrMapOvr>
    <a:masterClrMapping/>
  </p:clrMapOvr>
  <p:transition>
    <p:wipe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Assumptions and Dependencies</a:t>
            </a:r>
            <a:endParaRPr lang="en-US" dirty="0"/>
          </a:p>
        </p:txBody>
      </p:sp>
      <p:sp>
        <p:nvSpPr>
          <p:cNvPr id="3" name="Content Placeholder 2"/>
          <p:cNvSpPr>
            <a:spLocks noGrp="1"/>
          </p:cNvSpPr>
          <p:nvPr>
            <p:ph sz="quarter" idx="1"/>
          </p:nvPr>
        </p:nvSpPr>
        <p:spPr/>
        <p:txBody>
          <a:bodyPr/>
          <a:lstStyle/>
          <a:p>
            <a:r>
              <a:rPr lang="en-US" dirty="0"/>
              <a:t>Users will have internet connection to access the system</a:t>
            </a:r>
          </a:p>
          <a:p>
            <a:r>
              <a:rPr lang="en-US" dirty="0"/>
              <a:t>There will be enough library staff to manage the book inventory</a:t>
            </a:r>
          </a:p>
          <a:p>
            <a:r>
              <a:rPr lang="en-US" dirty="0"/>
              <a:t>System is dependent on server resources like minimum 2GB RAM, 4 cores CPU, OS, etc.</a:t>
            </a:r>
          </a:p>
          <a:p>
            <a:endParaRPr lang="en-US" dirty="0"/>
          </a:p>
        </p:txBody>
      </p:sp>
    </p:spTree>
  </p:cSld>
  <p:clrMapOvr>
    <a:masterClrMapping/>
  </p:clrMapOvr>
  <p:transition>
    <p:wipe dir="d"/>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349</TotalTime>
  <Words>594</Words>
  <Application>Microsoft Office PowerPoint</Application>
  <PresentationFormat>On-screen Show (4:3)</PresentationFormat>
  <Paragraphs>97</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Century Schoolbook</vt:lpstr>
      <vt:lpstr>Wingdings</vt:lpstr>
      <vt:lpstr>Wingdings 2</vt:lpstr>
      <vt:lpstr>Oriel</vt:lpstr>
      <vt:lpstr>Library management system</vt:lpstr>
      <vt:lpstr>Index</vt:lpstr>
      <vt:lpstr>introduction</vt:lpstr>
      <vt:lpstr>Objectives</vt:lpstr>
      <vt:lpstr>Scope</vt:lpstr>
      <vt:lpstr>Product functions</vt:lpstr>
      <vt:lpstr>Key stake holders</vt:lpstr>
      <vt:lpstr>constriants</vt:lpstr>
      <vt:lpstr>Assumptions and Dependencies</vt:lpstr>
      <vt:lpstr>Functional requirements</vt:lpstr>
      <vt:lpstr>Non-functional requirements</vt:lpstr>
      <vt:lpstr>Technologies used</vt:lpstr>
      <vt:lpstr>Screenshots of implementation</vt:lpstr>
      <vt:lpstr>Screenshots of implementation</vt:lpstr>
      <vt:lpstr>Screenshots of implementation – student view</vt:lpstr>
      <vt:lpstr>Screenshots of implementation – student view</vt:lpstr>
      <vt:lpstr>Screenshots of implementation – common view</vt:lpstr>
      <vt:lpstr>Screenshots of implementation – librarian view</vt:lpstr>
      <vt:lpstr>Screenshots of implementation – librarian view</vt:lpstr>
      <vt:lpstr>Screenshots of implementation – librarian view</vt:lpstr>
      <vt:lpstr>Screenshots of implementation</vt:lpstr>
      <vt:lpstr>conclusion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Library management system</dc:title>
  <dc:subject/>
  <dc:creator/>
  <cp:keywords/>
  <dc:description/>
  <cp:lastModifiedBy>venugopal kodavatikanti</cp:lastModifiedBy>
  <cp:revision>9</cp:revision>
  <dcterms:created xsi:type="dcterms:W3CDTF">2024-07-15T17:38:43Z</dcterms:created>
  <dcterms:modified xsi:type="dcterms:W3CDTF">2024-07-16T21:01:43Z</dcterms:modified>
  <cp:category/>
</cp:coreProperties>
</file>

<file path=docProps/thumbnail.jpeg>
</file>